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1.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39" name="PlaceHolder 2"/>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40" name="PlaceHolder 3"/>
          <p:cNvSpPr>
            <a:spLocks noGrp="1"/>
          </p:cNvSpPr>
          <p:nvPr>
            <p:ph type="hdr"/>
          </p:nvPr>
        </p:nvSpPr>
        <p:spPr>
          <a:xfrm>
            <a:off x="0" y="0"/>
            <a:ext cx="3280680" cy="534240"/>
          </a:xfrm>
          <a:prstGeom prst="rect">
            <a:avLst/>
          </a:prstGeom>
        </p:spPr>
        <p:txBody>
          <a:bodyPr lIns="0" rIns="0" tIns="0" bIns="0"/>
          <a:p>
            <a:r>
              <a:rPr b="0" lang="en-US" sz="1400" spc="-1" strike="noStrike">
                <a:latin typeface="Times New Roman"/>
              </a:rPr>
              <a:t> </a:t>
            </a:r>
            <a:endParaRPr b="0" lang="en-US" sz="1400" spc="-1" strike="noStrike">
              <a:latin typeface="Times New Roman"/>
            </a:endParaRPr>
          </a:p>
        </p:txBody>
      </p:sp>
      <p:sp>
        <p:nvSpPr>
          <p:cNvPr id="41" name="PlaceHolder 4"/>
          <p:cNvSpPr>
            <a:spLocks noGrp="1"/>
          </p:cNvSpPr>
          <p:nvPr>
            <p:ph type="dt"/>
          </p:nvPr>
        </p:nvSpPr>
        <p:spPr>
          <a:xfrm>
            <a:off x="4278960" y="0"/>
            <a:ext cx="3280680" cy="534240"/>
          </a:xfrm>
          <a:prstGeom prst="rect">
            <a:avLst/>
          </a:prstGeom>
        </p:spPr>
        <p:txBody>
          <a:bodyPr lIns="0" rIns="0" tIns="0" bIns="0"/>
          <a:p>
            <a:pPr algn="r"/>
            <a:r>
              <a:rPr b="0" lang="en-US" sz="1400" spc="-1" strike="noStrike">
                <a:latin typeface="Times New Roman"/>
              </a:rPr>
              <a:t> </a:t>
            </a:r>
            <a:endParaRPr b="0" lang="en-US" sz="1400" spc="-1" strike="noStrike">
              <a:latin typeface="Times New Roman"/>
            </a:endParaRPr>
          </a:p>
        </p:txBody>
      </p:sp>
      <p:sp>
        <p:nvSpPr>
          <p:cNvPr id="42" name="PlaceHolder 5"/>
          <p:cNvSpPr>
            <a:spLocks noGrp="1"/>
          </p:cNvSpPr>
          <p:nvPr>
            <p:ph type="ftr"/>
          </p:nvPr>
        </p:nvSpPr>
        <p:spPr>
          <a:xfrm>
            <a:off x="0" y="10157400"/>
            <a:ext cx="3280680" cy="534240"/>
          </a:xfrm>
          <a:prstGeom prst="rect">
            <a:avLst/>
          </a:prstGeom>
        </p:spPr>
        <p:txBody>
          <a:bodyPr lIns="0" rIns="0" tIns="0" bIns="0" anchor="b"/>
          <a:p>
            <a:r>
              <a:rPr b="0" lang="en-US" sz="1400" spc="-1" strike="noStrike">
                <a:latin typeface="Times New Roman"/>
              </a:rPr>
              <a:t> </a:t>
            </a:r>
            <a:endParaRPr b="0" lang="en-US" sz="1400" spc="-1" strike="noStrike">
              <a:latin typeface="Times New Roman"/>
            </a:endParaRPr>
          </a:p>
        </p:txBody>
      </p:sp>
      <p:sp>
        <p:nvSpPr>
          <p:cNvPr id="43" name="PlaceHolder 6"/>
          <p:cNvSpPr>
            <a:spLocks noGrp="1"/>
          </p:cNvSpPr>
          <p:nvPr>
            <p:ph type="sldNum"/>
          </p:nvPr>
        </p:nvSpPr>
        <p:spPr>
          <a:xfrm>
            <a:off x="4278960" y="10157400"/>
            <a:ext cx="3280680" cy="534240"/>
          </a:xfrm>
          <a:prstGeom prst="rect">
            <a:avLst/>
          </a:prstGeom>
        </p:spPr>
        <p:txBody>
          <a:bodyPr lIns="0" rIns="0" tIns="0" bIns="0" anchor="b"/>
          <a:p>
            <a:pPr algn="r"/>
            <a:fld id="{850BD26C-EF0B-45BF-B852-DA774490408B}" type="slidenum">
              <a:rPr b="0" lang="en-US" sz="1400" spc="-1" strike="noStrike">
                <a:latin typeface="Times New Roman"/>
              </a:rPr>
              <a:t>1</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PlaceHolder 1"/>
          <p:cNvSpPr>
            <a:spLocks noGrp="1"/>
          </p:cNvSpPr>
          <p:nvPr>
            <p:ph type="sldImg"/>
          </p:nvPr>
        </p:nvSpPr>
        <p:spPr>
          <a:xfrm>
            <a:off x="1143000" y="685800"/>
            <a:ext cx="4569480" cy="3426480"/>
          </a:xfrm>
          <a:prstGeom prst="rect">
            <a:avLst/>
          </a:prstGeom>
        </p:spPr>
      </p:sp>
      <p:sp>
        <p:nvSpPr>
          <p:cNvPr id="118" name="PlaceHolder 2"/>
          <p:cNvSpPr>
            <a:spLocks noGrp="1"/>
          </p:cNvSpPr>
          <p:nvPr>
            <p:ph type="body"/>
          </p:nvPr>
        </p:nvSpPr>
        <p:spPr>
          <a:xfrm>
            <a:off x="685800" y="4343400"/>
            <a:ext cx="5483880" cy="4112280"/>
          </a:xfrm>
          <a:prstGeom prst="rect">
            <a:avLst/>
          </a:prstGeom>
        </p:spPr>
        <p:txBody>
          <a:bodyPr lIns="0" rIns="0" tIns="0" bIns="0"/>
          <a:p>
            <a:pPr marL="216000" indent="-213840">
              <a:lnSpc>
                <a:spcPct val="100000"/>
              </a:lnSpc>
            </a:pPr>
            <a:r>
              <a:rPr b="0" lang="en-US" sz="2000" spc="-1" strike="noStrike">
                <a:latin typeface="Arial"/>
              </a:rPr>
              <a:t>Test-driven development (TDD) is a technique for developing and designing software where tests are created before production code in short cycles. A common mistake is to believe that just by creating tests before production code will make the application design “just happens.” As with any other technique, TDD is not a silver bullet, and while it certainly helps to achieve some desirable characteristics in software, such as decoupling and separation of concerns, other practices should complement its usage, especially for architecture and design coherence. </a:t>
            </a:r>
            <a:endParaRPr b="0" lang="en-US" sz="2000" spc="-1" strike="noStrike">
              <a:latin typeface="Arial"/>
            </a:endParaRPr>
          </a:p>
        </p:txBody>
      </p:sp>
      <p:sp>
        <p:nvSpPr>
          <p:cNvPr id="119"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3DCA89C4-FF71-4867-8E8C-0B4E7D2F9DAC}"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sldImg"/>
          </p:nvPr>
        </p:nvSpPr>
        <p:spPr>
          <a:xfrm>
            <a:off x="1143000" y="685800"/>
            <a:ext cx="4569480" cy="3426480"/>
          </a:xfrm>
          <a:prstGeom prst="rect">
            <a:avLst/>
          </a:prstGeom>
        </p:spPr>
      </p:sp>
      <p:sp>
        <p:nvSpPr>
          <p:cNvPr id="121" name="PlaceHolder 2"/>
          <p:cNvSpPr>
            <a:spLocks noGrp="1"/>
          </p:cNvSpPr>
          <p:nvPr>
            <p:ph type="body"/>
          </p:nvPr>
        </p:nvSpPr>
        <p:spPr>
          <a:xfrm>
            <a:off x="685800" y="4343400"/>
            <a:ext cx="5483880" cy="4112280"/>
          </a:xfrm>
          <a:prstGeom prst="rect">
            <a:avLst/>
          </a:prstGeom>
        </p:spPr>
        <p:txBody>
          <a:bodyPr lIns="0" rIns="0" tIns="0" bIns="0"/>
          <a:p>
            <a:pPr marL="216000" indent="-213840">
              <a:lnSpc>
                <a:spcPct val="100000"/>
              </a:lnSpc>
            </a:pPr>
            <a:r>
              <a:rPr b="0" lang="en-US" sz="2000" spc="-1" strike="noStrike">
                <a:latin typeface="Arial"/>
              </a:rPr>
              <a:t>Test-driven development (TDD) has become popular among developers as it is one of the most important practices in any agile method, such as Extreme Programming (Beck, 2004). The practice suggests developers write a unit test before the production code in short cycles (Beck, 2002; Astels, 2003). In practice, a developer first introduces a new failing test, and then writes the smallest piece of code possible in the production code in order to make the test suite execute successfully. As a final step, the code is refactored, if necessary, to provide a better structure to the current solution.There is some discussion in the software engineering community about whether TDD can be used to achieve software quality. Although the practice contains the word “test” on its name, a common speech among practitioners is that TDD drives developers toward a better code and class design. The idea is reinforced by many well-known book authors, such as Kent Beck (2002), Robert Martin (2002), e Nat Pryce (2009), and Dave Astels (2003).</a:t>
            </a:r>
            <a:endParaRPr b="0" lang="en-US" sz="2000" spc="-1" strike="noStrike">
              <a:latin typeface="Arial"/>
            </a:endParaRPr>
          </a:p>
        </p:txBody>
      </p:sp>
      <p:sp>
        <p:nvSpPr>
          <p:cNvPr id="122"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E2794E6B-4E13-4656-98E9-A5B75F4EA99F}"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PlaceHolder 1"/>
          <p:cNvSpPr>
            <a:spLocks noGrp="1"/>
          </p:cNvSpPr>
          <p:nvPr>
            <p:ph type="sldImg"/>
          </p:nvPr>
        </p:nvSpPr>
        <p:spPr>
          <a:xfrm>
            <a:off x="1143000" y="685800"/>
            <a:ext cx="4569480" cy="3426480"/>
          </a:xfrm>
          <a:prstGeom prst="rect">
            <a:avLst/>
          </a:prstGeom>
        </p:spPr>
      </p:sp>
      <p:sp>
        <p:nvSpPr>
          <p:cNvPr id="124"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25"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C95134B3-8354-4EDF-9A84-1E3630BDBD5B}"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sldImg"/>
          </p:nvPr>
        </p:nvSpPr>
        <p:spPr>
          <a:xfrm>
            <a:off x="1143000" y="685800"/>
            <a:ext cx="4569480" cy="3426480"/>
          </a:xfrm>
          <a:prstGeom prst="rect">
            <a:avLst/>
          </a:prstGeom>
        </p:spPr>
      </p:sp>
      <p:sp>
        <p:nvSpPr>
          <p:cNvPr id="127"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28"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459EEA11-8F15-40CC-88FE-1D950BA1D96F}"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29" name="CustomShape 4"/>
          <p:cNvSpPr/>
          <p:nvPr/>
        </p:nvSpPr>
        <p:spPr>
          <a:xfrm>
            <a:off x="1143000" y="706320"/>
            <a:ext cx="456948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PlaceHolder 1"/>
          <p:cNvSpPr>
            <a:spLocks noGrp="1"/>
          </p:cNvSpPr>
          <p:nvPr>
            <p:ph type="sldImg"/>
          </p:nvPr>
        </p:nvSpPr>
        <p:spPr>
          <a:xfrm>
            <a:off x="1143000" y="685800"/>
            <a:ext cx="4569480" cy="3426480"/>
          </a:xfrm>
          <a:prstGeom prst="rect">
            <a:avLst/>
          </a:prstGeom>
        </p:spPr>
      </p:sp>
      <p:sp>
        <p:nvSpPr>
          <p:cNvPr id="131"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32"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DC2F2598-6AE3-45E2-94F1-A54FF01479DB}"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33" name="CustomShape 4"/>
          <p:cNvSpPr/>
          <p:nvPr/>
        </p:nvSpPr>
        <p:spPr>
          <a:xfrm>
            <a:off x="1143000" y="706320"/>
            <a:ext cx="456948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sldImg"/>
          </p:nvPr>
        </p:nvSpPr>
        <p:spPr>
          <a:xfrm>
            <a:off x="1143000" y="685800"/>
            <a:ext cx="4569480" cy="3426480"/>
          </a:xfrm>
          <a:prstGeom prst="rect">
            <a:avLst/>
          </a:prstGeom>
        </p:spPr>
      </p:sp>
      <p:sp>
        <p:nvSpPr>
          <p:cNvPr id="135"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36"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00472F2D-E7B2-4992-B61B-E2BCB0AE3DD6}"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37" name="CustomShape 4"/>
          <p:cNvSpPr/>
          <p:nvPr/>
        </p:nvSpPr>
        <p:spPr>
          <a:xfrm>
            <a:off x="1143000" y="706320"/>
            <a:ext cx="456948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sldImg"/>
          </p:nvPr>
        </p:nvSpPr>
        <p:spPr>
          <a:xfrm>
            <a:off x="1143000" y="685800"/>
            <a:ext cx="4569480" cy="3426480"/>
          </a:xfrm>
          <a:prstGeom prst="rect">
            <a:avLst/>
          </a:prstGeom>
        </p:spPr>
      </p:sp>
      <p:sp>
        <p:nvSpPr>
          <p:cNvPr id="139"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40"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486D2F19-99AA-4EB9-BFAF-6434614CD24D}"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41" name="CustomShape 4"/>
          <p:cNvSpPr/>
          <p:nvPr/>
        </p:nvSpPr>
        <p:spPr>
          <a:xfrm>
            <a:off x="1143000" y="706320"/>
            <a:ext cx="456948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sldImg"/>
          </p:nvPr>
        </p:nvSpPr>
        <p:spPr>
          <a:xfrm>
            <a:off x="1143000" y="685800"/>
            <a:ext cx="4569480" cy="3426480"/>
          </a:xfrm>
          <a:prstGeom prst="rect">
            <a:avLst/>
          </a:prstGeom>
        </p:spPr>
      </p:sp>
      <p:sp>
        <p:nvSpPr>
          <p:cNvPr id="143" name="PlaceHolder 2"/>
          <p:cNvSpPr>
            <a:spLocks noGrp="1"/>
          </p:cNvSpPr>
          <p:nvPr>
            <p:ph type="body"/>
          </p:nvPr>
        </p:nvSpPr>
        <p:spPr>
          <a:xfrm>
            <a:off x="685800" y="4343400"/>
            <a:ext cx="5483880" cy="4112280"/>
          </a:xfrm>
          <a:prstGeom prst="rect">
            <a:avLst/>
          </a:prstGeom>
        </p:spPr>
        <p:txBody>
          <a:bodyPr lIns="0" rIns="0" tIns="0" bIns="0"/>
          <a:p>
            <a:endParaRPr b="0" lang="en-US" sz="2000" spc="-1" strike="noStrike">
              <a:latin typeface="Arial"/>
            </a:endParaRPr>
          </a:p>
        </p:txBody>
      </p:sp>
      <p:sp>
        <p:nvSpPr>
          <p:cNvPr id="144" name="CustomShape 3"/>
          <p:cNvSpPr/>
          <p:nvPr/>
        </p:nvSpPr>
        <p:spPr>
          <a:xfrm>
            <a:off x="3884760" y="8685360"/>
            <a:ext cx="2969280" cy="454680"/>
          </a:xfrm>
          <a:prstGeom prst="rect">
            <a:avLst/>
          </a:prstGeom>
          <a:noFill/>
          <a:ln>
            <a:noFill/>
          </a:ln>
        </p:spPr>
        <p:style>
          <a:lnRef idx="0"/>
          <a:fillRef idx="0"/>
          <a:effectRef idx="0"/>
          <a:fontRef idx="minor"/>
        </p:style>
        <p:txBody>
          <a:bodyPr lIns="90000" rIns="90000" tIns="45000" bIns="45000" anchor="b"/>
          <a:p>
            <a:pPr algn="r">
              <a:lnSpc>
                <a:spcPct val="100000"/>
              </a:lnSpc>
            </a:pPr>
            <a:fld id="{63B29F6F-954E-47B4-8714-4C23433D122D}"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45" name="CustomShape 4"/>
          <p:cNvSpPr/>
          <p:nvPr/>
        </p:nvSpPr>
        <p:spPr>
          <a:xfrm>
            <a:off x="1143000" y="706320"/>
            <a:ext cx="456948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Click to edit the title text format</a:t>
            </a:r>
            <a:endParaRPr b="0" lang="en-US" sz="4400" spc="-1" strike="noStrike">
              <a:latin typeface="Arial"/>
            </a:endParaRPr>
          </a:p>
        </p:txBody>
      </p:sp>
      <p:sp>
        <p:nvSpPr>
          <p:cNvPr id="1"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pitest.org/quickstart/maven/" TargetMode="Externa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xml"/><Relationship Id="rId5"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misko.hevery.com/code-reviewers-guide/" TargetMode="External"/><Relationship Id="rId3" Type="http://schemas.openxmlformats.org/officeDocument/2006/relationships/image" Target="../media/image10.png"/><Relationship Id="rId4" Type="http://schemas.openxmlformats.org/officeDocument/2006/relationships/slideLayout" Target="../slideLayouts/slideLayout1.xml"/><Relationship Id="rId5"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docs.sonarqube.org/display/PLUG/SonarJava" TargetMode="Externa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hyperlink" Target="https://www.eclemma.org/jacoco/trunk/doc/check-mojo.html" TargetMode="External"/><Relationship Id="rId6" Type="http://schemas.openxmlformats.org/officeDocument/2006/relationships/slideLayout" Target="../slideLayouts/slideLayout1.xml"/><Relationship Id="rId7"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CustomShape 1"/>
          <p:cNvSpPr/>
          <p:nvPr/>
        </p:nvSpPr>
        <p:spPr>
          <a:xfrm>
            <a:off x="2049480" y="423720"/>
            <a:ext cx="6698160" cy="3625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Test Driven Development: what it is, and what it is not.</a:t>
            </a:r>
            <a:endParaRPr b="0" lang="en-US" sz="1800" spc="-1" strike="noStrike">
              <a:latin typeface="Arial"/>
            </a:endParaRPr>
          </a:p>
        </p:txBody>
      </p:sp>
      <p:pic>
        <p:nvPicPr>
          <p:cNvPr id="45" name="Picture 5" descr=""/>
          <p:cNvPicPr/>
          <p:nvPr/>
        </p:nvPicPr>
        <p:blipFill>
          <a:blip r:embed="rId1"/>
          <a:stretch/>
        </p:blipFill>
        <p:spPr>
          <a:xfrm>
            <a:off x="0" y="1353960"/>
            <a:ext cx="9141480" cy="428688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0" name="CustomShape 1"/>
          <p:cNvSpPr/>
          <p:nvPr/>
        </p:nvSpPr>
        <p:spPr>
          <a:xfrm>
            <a:off x="640080" y="365760"/>
            <a:ext cx="2965680" cy="345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Arial"/>
                <a:ea typeface="DejaVu Sans"/>
              </a:rPr>
              <a:t>Mutation using Apache PIT </a:t>
            </a:r>
            <a:endParaRPr b="0" lang="en-US" sz="1800" spc="-1" strike="noStrike">
              <a:latin typeface="Arial"/>
            </a:endParaRPr>
          </a:p>
        </p:txBody>
      </p:sp>
      <p:pic>
        <p:nvPicPr>
          <p:cNvPr id="111" name="" descr=""/>
          <p:cNvPicPr/>
          <p:nvPr/>
        </p:nvPicPr>
        <p:blipFill>
          <a:blip r:embed="rId1"/>
          <a:stretch/>
        </p:blipFill>
        <p:spPr>
          <a:xfrm>
            <a:off x="6583680" y="599040"/>
            <a:ext cx="2376360" cy="1685880"/>
          </a:xfrm>
          <a:prstGeom prst="rect">
            <a:avLst/>
          </a:prstGeom>
          <a:ln>
            <a:noFill/>
          </a:ln>
        </p:spPr>
      </p:pic>
      <p:sp>
        <p:nvSpPr>
          <p:cNvPr id="112" name="CustomShape 2"/>
          <p:cNvSpPr/>
          <p:nvPr/>
        </p:nvSpPr>
        <p:spPr>
          <a:xfrm>
            <a:off x="3606840" y="443520"/>
            <a:ext cx="2041920" cy="23148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ea typeface="DejaVu Sans"/>
                <a:hlinkClick r:id="rId2"/>
              </a:rPr>
              <a:t>http://pitest.org/quickstart/maven/</a:t>
            </a:r>
            <a:endParaRPr b="0" lang="en-US" sz="1000" spc="-1" strike="noStrike">
              <a:latin typeface="Arial"/>
            </a:endParaRPr>
          </a:p>
        </p:txBody>
      </p:sp>
      <p:sp>
        <p:nvSpPr>
          <p:cNvPr id="113" name="CustomShape 3"/>
          <p:cNvSpPr/>
          <p:nvPr/>
        </p:nvSpPr>
        <p:spPr>
          <a:xfrm>
            <a:off x="612000" y="1043640"/>
            <a:ext cx="6519240" cy="32688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000000"/>
                </a:solidFill>
                <a:latin typeface="Arial"/>
                <a:ea typeface="DejaVu Sans"/>
              </a:rPr>
              <a:t>mvn test org.pitest:pitest-maven:mutationCoverage -DtimeoutConstant=8000</a:t>
            </a:r>
            <a:endParaRPr b="0" lang="en-US" sz="1200" spc="-1" strike="noStrike">
              <a:latin typeface="Arial"/>
            </a:endParaRPr>
          </a:p>
        </p:txBody>
      </p:sp>
      <p:pic>
        <p:nvPicPr>
          <p:cNvPr id="114" name="" descr=""/>
          <p:cNvPicPr/>
          <p:nvPr/>
        </p:nvPicPr>
        <p:blipFill>
          <a:blip r:embed="rId3"/>
          <a:stretch/>
        </p:blipFill>
        <p:spPr>
          <a:xfrm>
            <a:off x="6547680" y="4663440"/>
            <a:ext cx="2595240" cy="1556640"/>
          </a:xfrm>
          <a:prstGeom prst="rect">
            <a:avLst/>
          </a:prstGeom>
          <a:ln>
            <a:noFill/>
          </a:ln>
        </p:spPr>
      </p:pic>
      <p:pic>
        <p:nvPicPr>
          <p:cNvPr id="115" name="" descr=""/>
          <p:cNvPicPr/>
          <p:nvPr/>
        </p:nvPicPr>
        <p:blipFill>
          <a:blip r:embed="rId4"/>
          <a:stretch/>
        </p:blipFill>
        <p:spPr>
          <a:xfrm>
            <a:off x="6583680" y="2669400"/>
            <a:ext cx="1949400" cy="1718640"/>
          </a:xfrm>
          <a:prstGeom prst="rect">
            <a:avLst/>
          </a:prstGeom>
          <a:ln>
            <a:noFill/>
          </a:ln>
        </p:spPr>
      </p:pic>
      <p:pic>
        <p:nvPicPr>
          <p:cNvPr id="116" name="" descr=""/>
          <p:cNvPicPr/>
          <p:nvPr/>
        </p:nvPicPr>
        <p:blipFill>
          <a:blip r:embed="rId5"/>
          <a:stretch/>
        </p:blipFill>
        <p:spPr>
          <a:xfrm>
            <a:off x="432720" y="1280160"/>
            <a:ext cx="6114240" cy="48747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6" name="Picture 1" descr=""/>
          <p:cNvPicPr/>
          <p:nvPr/>
        </p:nvPicPr>
        <p:blipFill>
          <a:blip r:embed="rId1"/>
          <a:stretch/>
        </p:blipFill>
        <p:spPr>
          <a:xfrm>
            <a:off x="343080" y="270000"/>
            <a:ext cx="4202640" cy="3782160"/>
          </a:xfrm>
          <a:prstGeom prst="rect">
            <a:avLst/>
          </a:prstGeom>
          <a:ln>
            <a:noFill/>
          </a:ln>
        </p:spPr>
      </p:pic>
      <p:pic>
        <p:nvPicPr>
          <p:cNvPr id="47" name="Picture 2" descr=""/>
          <p:cNvPicPr/>
          <p:nvPr/>
        </p:nvPicPr>
        <p:blipFill>
          <a:blip r:embed="rId2"/>
          <a:stretch/>
        </p:blipFill>
        <p:spPr>
          <a:xfrm>
            <a:off x="4638600" y="270000"/>
            <a:ext cx="4480560" cy="5598360"/>
          </a:xfrm>
          <a:prstGeom prst="rect">
            <a:avLst/>
          </a:prstGeom>
          <a:ln>
            <a:noFill/>
          </a:ln>
        </p:spPr>
      </p:pic>
      <p:pic>
        <p:nvPicPr>
          <p:cNvPr id="48" name="Picture 3" descr=""/>
          <p:cNvPicPr/>
          <p:nvPr/>
        </p:nvPicPr>
        <p:blipFill>
          <a:blip r:embed="rId3"/>
          <a:stretch/>
        </p:blipFill>
        <p:spPr>
          <a:xfrm>
            <a:off x="25560" y="4194000"/>
            <a:ext cx="4610880" cy="259128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Picture 2" descr=""/>
          <p:cNvPicPr/>
          <p:nvPr/>
        </p:nvPicPr>
        <p:blipFill>
          <a:blip r:embed="rId1"/>
          <a:stretch/>
        </p:blipFill>
        <p:spPr>
          <a:xfrm>
            <a:off x="217440" y="2335320"/>
            <a:ext cx="8841600" cy="4415400"/>
          </a:xfrm>
          <a:prstGeom prst="rect">
            <a:avLst/>
          </a:prstGeom>
          <a:ln>
            <a:noFill/>
          </a:ln>
        </p:spPr>
      </p:pic>
      <p:pic>
        <p:nvPicPr>
          <p:cNvPr id="50" name="Picture 3" descr=""/>
          <p:cNvPicPr/>
          <p:nvPr/>
        </p:nvPicPr>
        <p:blipFill>
          <a:blip r:embed="rId2"/>
          <a:stretch/>
        </p:blipFill>
        <p:spPr>
          <a:xfrm>
            <a:off x="1641600" y="0"/>
            <a:ext cx="7134840" cy="259128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CustomShape 1"/>
          <p:cNvSpPr/>
          <p:nvPr/>
        </p:nvSpPr>
        <p:spPr>
          <a:xfrm>
            <a:off x="500400" y="242640"/>
            <a:ext cx="8172720" cy="3625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pic>
        <p:nvPicPr>
          <p:cNvPr id="52" name="Picture 2" descr=""/>
          <p:cNvPicPr/>
          <p:nvPr/>
        </p:nvPicPr>
        <p:blipFill>
          <a:blip r:embed="rId1"/>
          <a:stretch/>
        </p:blipFill>
        <p:spPr>
          <a:xfrm>
            <a:off x="651600" y="796680"/>
            <a:ext cx="6739200" cy="4598280"/>
          </a:xfrm>
          <a:prstGeom prst="rect">
            <a:avLst/>
          </a:prstGeom>
          <a:ln>
            <a:noFill/>
          </a:ln>
        </p:spPr>
      </p:pic>
      <p:pic>
        <p:nvPicPr>
          <p:cNvPr id="53" name="Picture 3" descr=""/>
          <p:cNvPicPr/>
          <p:nvPr/>
        </p:nvPicPr>
        <p:blipFill>
          <a:blip r:embed="rId2"/>
          <a:stretch/>
        </p:blipFill>
        <p:spPr>
          <a:xfrm>
            <a:off x="651600" y="5567400"/>
            <a:ext cx="3824640" cy="1288080"/>
          </a:xfrm>
          <a:prstGeom prst="rect">
            <a:avLst/>
          </a:prstGeom>
          <a:ln>
            <a:noFill/>
          </a:ln>
        </p:spPr>
      </p:pic>
      <p:graphicFrame>
        <p:nvGraphicFramePr>
          <p:cNvPr id="54" name="Table 2"/>
          <p:cNvGraphicFramePr/>
          <p:nvPr/>
        </p:nvGraphicFramePr>
        <p:xfrm>
          <a:off x="4752000" y="5560920"/>
          <a:ext cx="2330640" cy="654120"/>
        </p:xfrm>
        <a:graphic>
          <a:graphicData uri="http://schemas.openxmlformats.org/drawingml/2006/table">
            <a:tbl>
              <a:tblPr/>
              <a:tblGrid>
                <a:gridCol w="776880"/>
                <a:gridCol w="776880"/>
                <a:gridCol w="776880"/>
              </a:tblGrid>
              <a:tr h="222120">
                <a:tc>
                  <a:txBody>
                    <a:bodyPr lIns="90000" rIns="90000" tIns="46800" bIns="46800"/>
                    <a:p>
                      <a:r>
                        <a:rPr b="0" lang="en-US" sz="900" spc="-1" strike="noStrike">
                          <a:latin typeface="Arial"/>
                        </a:rPr>
                        <a:t>TDD</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tIns="46800" bIns="46800"/>
                    <a:p>
                      <a:r>
                        <a:rPr b="0" lang="en-US" sz="900" spc="-1" strike="noStrike">
                          <a:latin typeface="Arial"/>
                        </a:rPr>
                        <a:t>Pros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tIns="46800" bIns="46800"/>
                    <a:p>
                      <a:r>
                        <a:rPr b="0" lang="en-US" sz="900" spc="-1" strike="noStrike">
                          <a:latin typeface="Arial"/>
                        </a:rPr>
                        <a:t>Cons</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49920">
                <a:tc>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tIns="46800" bIns="46800"/>
                    <a:p>
                      <a:r>
                        <a:rPr b="0" lang="en-US" sz="900" spc="-1" strike="noStrike">
                          <a:latin typeface="Arial"/>
                        </a:rPr>
                        <a:t> </a:t>
                      </a:r>
                      <a:r>
                        <a:rPr b="0" lang="en-US" sz="900" spc="-1" strike="noStrike">
                          <a:solidFill>
                            <a:srgbClr val="ce181e"/>
                          </a:solidFill>
                          <a:latin typeface="Arial"/>
                        </a:rPr>
                        <a:t>Reduce</a:t>
                      </a:r>
                      <a:r>
                        <a:rPr b="0" lang="en-US" sz="900" spc="-1" strike="noStrike">
                          <a:latin typeface="Arial"/>
                        </a:rPr>
                        <a:t> bug density to 40-60%</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tIns="46800" bIns="46800"/>
                    <a:p>
                      <a:r>
                        <a:rPr b="0" lang="en-US" sz="900" spc="-1" strike="noStrike">
                          <a:solidFill>
                            <a:srgbClr val="ce181e"/>
                          </a:solidFill>
                          <a:latin typeface="Arial"/>
                        </a:rPr>
                        <a:t>Increase</a:t>
                      </a:r>
                      <a:r>
                        <a:rPr b="0" lang="en-US" sz="900" spc="-1" strike="noStrike">
                          <a:latin typeface="Arial"/>
                        </a:rPr>
                        <a:t> execution time by 15-30% </a:t>
                      </a:r>
                      <a:endParaRPr b="0" lang="en-US" sz="9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CustomShape 1"/>
          <p:cNvSpPr/>
          <p:nvPr/>
        </p:nvSpPr>
        <p:spPr>
          <a:xfrm>
            <a:off x="4489920" y="1410120"/>
            <a:ext cx="3425040" cy="63612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Writing testable code? How to? </a:t>
            </a:r>
            <a:endParaRPr b="0" lang="en-US" sz="1800" spc="-1" strike="noStrike">
              <a:latin typeface="Arial"/>
            </a:endParaRPr>
          </a:p>
        </p:txBody>
      </p:sp>
      <p:pic>
        <p:nvPicPr>
          <p:cNvPr id="56" name="Picture 4" descr=""/>
          <p:cNvPicPr/>
          <p:nvPr/>
        </p:nvPicPr>
        <p:blipFill>
          <a:blip r:embed="rId1"/>
          <a:stretch/>
        </p:blipFill>
        <p:spPr>
          <a:xfrm>
            <a:off x="4489920" y="2407320"/>
            <a:ext cx="4278240" cy="1447560"/>
          </a:xfrm>
          <a:prstGeom prst="rect">
            <a:avLst/>
          </a:prstGeom>
          <a:ln>
            <a:noFill/>
          </a:ln>
        </p:spPr>
      </p:pic>
      <p:sp>
        <p:nvSpPr>
          <p:cNvPr id="57" name="CustomShape 2"/>
          <p:cNvSpPr/>
          <p:nvPr/>
        </p:nvSpPr>
        <p:spPr>
          <a:xfrm>
            <a:off x="4119120" y="4221720"/>
            <a:ext cx="4924800" cy="2707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200" spc="-1" strike="noStrike" u="sng">
                <a:solidFill>
                  <a:srgbClr val="0000ff"/>
                </a:solidFill>
                <a:uFillTx/>
                <a:latin typeface="Calibri"/>
                <a:ea typeface="ＭＳ Ｐゴシック"/>
                <a:hlinkClick r:id="rId2"/>
              </a:rPr>
              <a:t>http://misko.hevery.com/code-reviewers-guide/</a:t>
            </a:r>
            <a:r>
              <a:rPr b="0" lang="en-US" sz="1200" spc="-1" strike="noStrike">
                <a:solidFill>
                  <a:srgbClr val="000000"/>
                </a:solidFill>
                <a:latin typeface="Calibri"/>
                <a:ea typeface="ＭＳ Ｐゴシック"/>
              </a:rPr>
              <a:t> - @Google Inc.</a:t>
            </a:r>
            <a:endParaRPr b="0" lang="en-US" sz="1200" spc="-1" strike="noStrike">
              <a:latin typeface="Arial"/>
            </a:endParaRPr>
          </a:p>
        </p:txBody>
      </p:sp>
      <p:pic>
        <p:nvPicPr>
          <p:cNvPr id="58" name="Picture 8" descr=""/>
          <p:cNvPicPr/>
          <p:nvPr/>
        </p:nvPicPr>
        <p:blipFill>
          <a:blip r:embed="rId3"/>
          <a:stretch/>
        </p:blipFill>
        <p:spPr>
          <a:xfrm>
            <a:off x="165960" y="0"/>
            <a:ext cx="3876480" cy="685548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CustomShape 1"/>
          <p:cNvSpPr/>
          <p:nvPr/>
        </p:nvSpPr>
        <p:spPr>
          <a:xfrm>
            <a:off x="143280" y="92520"/>
            <a:ext cx="9821520" cy="3625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THE TEST AUTOMATION PYRAMID  - The Clean Coder by Uncle Bob – Robert C Martin</a:t>
            </a:r>
            <a:endParaRPr b="0" lang="en-US" sz="1800" spc="-1" strike="noStrike">
              <a:latin typeface="Arial"/>
            </a:endParaRPr>
          </a:p>
        </p:txBody>
      </p:sp>
      <p:pic>
        <p:nvPicPr>
          <p:cNvPr id="60" name="Picture 5" descr=""/>
          <p:cNvPicPr/>
          <p:nvPr/>
        </p:nvPicPr>
        <p:blipFill>
          <a:blip r:embed="rId1"/>
          <a:stretch/>
        </p:blipFill>
        <p:spPr>
          <a:xfrm>
            <a:off x="2590200" y="476640"/>
            <a:ext cx="3454920" cy="2910600"/>
          </a:xfrm>
          <a:prstGeom prst="rect">
            <a:avLst/>
          </a:prstGeom>
          <a:ln>
            <a:noFill/>
          </a:ln>
        </p:spPr>
      </p:pic>
      <p:graphicFrame>
        <p:nvGraphicFramePr>
          <p:cNvPr id="61" name="Table 2"/>
          <p:cNvGraphicFramePr/>
          <p:nvPr/>
        </p:nvGraphicFramePr>
        <p:xfrm>
          <a:off x="619920" y="3184920"/>
          <a:ext cx="7030080" cy="3432240"/>
        </p:xfrm>
        <a:graphic>
          <a:graphicData uri="http://schemas.openxmlformats.org/drawingml/2006/table">
            <a:tbl>
              <a:tblPr/>
              <a:tblGrid>
                <a:gridCol w="1405800"/>
                <a:gridCol w="1405800"/>
                <a:gridCol w="1405800"/>
                <a:gridCol w="1405800"/>
                <a:gridCol w="1407240"/>
              </a:tblGrid>
              <a:tr h="270360">
                <a:tc>
                  <a:txBody>
                    <a:bodyPr/>
                    <a:p>
                      <a:pPr>
                        <a:lnSpc>
                          <a:spcPct val="100000"/>
                        </a:lnSpc>
                      </a:pPr>
                      <a:r>
                        <a:rPr b="1" lang="en-US" sz="1200" spc="-1" strike="noStrike">
                          <a:solidFill>
                            <a:srgbClr val="ffffff"/>
                          </a:solidFill>
                          <a:latin typeface="Calibri"/>
                        </a:rPr>
                        <a:t>Type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Who?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CI(yes/no)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Description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Coverage(%)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452160">
                <a:tc>
                  <a:txBody>
                    <a:bodyPr/>
                    <a:p>
                      <a:pPr>
                        <a:lnSpc>
                          <a:spcPct val="100000"/>
                        </a:lnSpc>
                      </a:pPr>
                      <a:r>
                        <a:rPr b="0" lang="en-US" sz="1200" spc="-1" strike="noStrike">
                          <a:solidFill>
                            <a:srgbClr val="000000"/>
                          </a:solidFill>
                          <a:latin typeface="Calibri"/>
                        </a:rPr>
                        <a:t>Unit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Programmer</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Yes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Low level specification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80%-90%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632880">
                <a:tc>
                  <a:txBody>
                    <a:bodyPr/>
                    <a:p>
                      <a:pPr>
                        <a:lnSpc>
                          <a:spcPct val="100000"/>
                        </a:lnSpc>
                      </a:pPr>
                      <a:r>
                        <a:rPr b="0" lang="en-US" sz="1200" spc="-1" strike="noStrike">
                          <a:solidFill>
                            <a:srgbClr val="000000"/>
                          </a:solidFill>
                          <a:latin typeface="Calibri"/>
                        </a:rPr>
                        <a:t>Component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QA/Business/ Dev</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Yes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Acceptance tests (individual component)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 50%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994320">
                <a:tc>
                  <a:txBody>
                    <a:bodyPr/>
                    <a:p>
                      <a:pPr>
                        <a:lnSpc>
                          <a:spcPct val="100000"/>
                        </a:lnSpc>
                      </a:pPr>
                      <a:r>
                        <a:rPr b="0" lang="en-US" sz="1200" spc="-1" strike="noStrike">
                          <a:solidFill>
                            <a:srgbClr val="000000"/>
                          </a:solidFill>
                          <a:latin typeface="Calibri"/>
                        </a:rPr>
                        <a:t>Integration Test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System architects / Lead Developers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a:t>
                      </a:r>
                      <a:r>
                        <a:rPr b="0" lang="en-US" sz="1200" spc="-1" strike="noStrike">
                          <a:solidFill>
                            <a:srgbClr val="000000"/>
                          </a:solidFill>
                          <a:latin typeface="Calibri"/>
                        </a:rPr>
                        <a:t>They are plumbing tests(they do not test business rules)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20%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632880">
                <a:tc>
                  <a:txBody>
                    <a:bodyPr/>
                    <a:p>
                      <a:pPr>
                        <a:lnSpc>
                          <a:spcPct val="100000"/>
                        </a:lnSpc>
                      </a:pPr>
                      <a:r>
                        <a:rPr b="0" lang="en-US" sz="1200" spc="-1" strike="noStrike">
                          <a:solidFill>
                            <a:srgbClr val="000000"/>
                          </a:solidFill>
                          <a:latin typeface="Calibri"/>
                        </a:rPr>
                        <a:t>System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System architects/ Lead Developers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Automated E2E tests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 10%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49640">
                <a:tc>
                  <a:txBody>
                    <a:bodyPr/>
                    <a:p>
                      <a:pPr>
                        <a:lnSpc>
                          <a:spcPct val="100000"/>
                        </a:lnSpc>
                      </a:pPr>
                      <a:r>
                        <a:rPr b="0" lang="en-US" sz="1200" spc="-1" strike="noStrike">
                          <a:solidFill>
                            <a:srgbClr val="000000"/>
                          </a:solidFill>
                          <a:latin typeface="Calibri"/>
                        </a:rPr>
                        <a:t>Manual Test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Dev/QA/BA/Project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5 %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2" name="Group 1"/>
          <p:cNvGrpSpPr/>
          <p:nvPr/>
        </p:nvGrpSpPr>
        <p:grpSpPr>
          <a:xfrm>
            <a:off x="2025720" y="896040"/>
            <a:ext cx="4433760" cy="3203280"/>
            <a:chOff x="2025720" y="896040"/>
            <a:chExt cx="4433760" cy="3203280"/>
          </a:xfrm>
        </p:grpSpPr>
        <p:sp>
          <p:nvSpPr>
            <p:cNvPr id="63" name="CustomShape 2"/>
            <p:cNvSpPr/>
            <p:nvPr/>
          </p:nvSpPr>
          <p:spPr>
            <a:xfrm>
              <a:off x="3504600" y="896040"/>
              <a:ext cx="1476360" cy="106632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1600" spc="-1" strike="noStrike">
                  <a:solidFill>
                    <a:srgbClr val="1f497d"/>
                  </a:solidFill>
                  <a:latin typeface="Calibri"/>
                  <a:ea typeface="ＭＳ Ｐゴシック"/>
                </a:rPr>
                <a:t>E2E</a:t>
              </a:r>
              <a:endParaRPr b="0" lang="en-US" sz="1600" spc="-1" strike="noStrike">
                <a:latin typeface="Arial"/>
              </a:endParaRPr>
            </a:p>
          </p:txBody>
        </p:sp>
        <p:sp>
          <p:nvSpPr>
            <p:cNvPr id="64" name="CustomShape 3"/>
            <p:cNvSpPr/>
            <p:nvPr/>
          </p:nvSpPr>
          <p:spPr>
            <a:xfrm>
              <a:off x="2765160" y="1964520"/>
              <a:ext cx="2954880" cy="106632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1800" spc="-1" strike="noStrike">
                  <a:solidFill>
                    <a:srgbClr val="1f497d"/>
                  </a:solidFill>
                  <a:latin typeface="Calibri"/>
                  <a:ea typeface="ＭＳ Ｐゴシック"/>
                </a:rPr>
                <a:t>Integration</a:t>
              </a:r>
              <a:endParaRPr b="0" lang="en-US" sz="1800" spc="-1" strike="noStrike">
                <a:latin typeface="Arial"/>
              </a:endParaRPr>
            </a:p>
          </p:txBody>
        </p:sp>
        <p:sp>
          <p:nvSpPr>
            <p:cNvPr id="65" name="CustomShape 4"/>
            <p:cNvSpPr/>
            <p:nvPr/>
          </p:nvSpPr>
          <p:spPr>
            <a:xfrm>
              <a:off x="2025720" y="3033000"/>
              <a:ext cx="4433760" cy="106632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2400" spc="-1" strike="noStrike">
                  <a:solidFill>
                    <a:srgbClr val="1f497d"/>
                  </a:solidFill>
                  <a:latin typeface="Calibri"/>
                  <a:ea typeface="ＭＳ Ｐゴシック"/>
                </a:rPr>
                <a:t>Unit</a:t>
              </a:r>
              <a:endParaRPr b="0" lang="en-US" sz="2400" spc="-1" strike="noStrike">
                <a:latin typeface="Arial"/>
              </a:endParaRPr>
            </a:p>
          </p:txBody>
        </p:sp>
      </p:grpSp>
      <p:grpSp>
        <p:nvGrpSpPr>
          <p:cNvPr id="66" name="Group 5"/>
          <p:cNvGrpSpPr/>
          <p:nvPr/>
        </p:nvGrpSpPr>
        <p:grpSpPr>
          <a:xfrm>
            <a:off x="0" y="0"/>
            <a:ext cx="36000" cy="36000"/>
            <a:chOff x="0" y="0"/>
            <a:chExt cx="36000" cy="36000"/>
          </a:xfrm>
        </p:grpSpPr>
      </p:grpSp>
      <p:sp>
        <p:nvSpPr>
          <p:cNvPr id="67" name="CustomShape 6"/>
          <p:cNvSpPr/>
          <p:nvPr/>
        </p:nvSpPr>
        <p:spPr>
          <a:xfrm>
            <a:off x="412200" y="216000"/>
            <a:ext cx="5941440" cy="3628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Implementing using Toolchain(Maven, Gradle, etc)</a:t>
            </a:r>
            <a:endParaRPr b="0" lang="en-US" sz="1800" spc="-1" strike="noStrike">
              <a:latin typeface="Arial"/>
            </a:endParaRPr>
          </a:p>
        </p:txBody>
      </p:sp>
      <p:sp>
        <p:nvSpPr>
          <p:cNvPr id="68" name="CustomShape 7"/>
          <p:cNvSpPr/>
          <p:nvPr/>
        </p:nvSpPr>
        <p:spPr>
          <a:xfrm>
            <a:off x="1595880" y="896040"/>
            <a:ext cx="148680" cy="3203280"/>
          </a:xfrm>
          <a:prstGeom prst="upDownArrow">
            <a:avLst>
              <a:gd name="adj1" fmla="val 50000"/>
              <a:gd name="adj2" fmla="val 50000"/>
            </a:avLst>
          </a:prstGeom>
          <a:ln>
            <a:solidFill>
              <a:srgbClr val="4a7ebb"/>
            </a:solidFill>
            <a:round/>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9" name="CustomShape 8"/>
          <p:cNvSpPr/>
          <p:nvPr/>
        </p:nvSpPr>
        <p:spPr>
          <a:xfrm>
            <a:off x="930600" y="1025280"/>
            <a:ext cx="688320" cy="3628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slow</a:t>
            </a:r>
            <a:endParaRPr b="0" lang="en-US" sz="1800" spc="-1" strike="noStrike">
              <a:latin typeface="Arial"/>
            </a:endParaRPr>
          </a:p>
        </p:txBody>
      </p:sp>
      <p:sp>
        <p:nvSpPr>
          <p:cNvPr id="70" name="CustomShape 9"/>
          <p:cNvSpPr/>
          <p:nvPr/>
        </p:nvSpPr>
        <p:spPr>
          <a:xfrm>
            <a:off x="1004400" y="3732120"/>
            <a:ext cx="607680" cy="3628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fast</a:t>
            </a:r>
            <a:endParaRPr b="0" lang="en-US" sz="1800" spc="-1" strike="noStrike">
              <a:latin typeface="Arial"/>
            </a:endParaRPr>
          </a:p>
        </p:txBody>
      </p:sp>
      <p:sp>
        <p:nvSpPr>
          <p:cNvPr id="71" name="CustomShape 10"/>
          <p:cNvSpPr/>
          <p:nvPr/>
        </p:nvSpPr>
        <p:spPr>
          <a:xfrm>
            <a:off x="7997040" y="896040"/>
            <a:ext cx="148680" cy="3203280"/>
          </a:xfrm>
          <a:prstGeom prst="upDownArrow">
            <a:avLst>
              <a:gd name="adj1" fmla="val 50000"/>
              <a:gd name="adj2" fmla="val 50000"/>
            </a:avLst>
          </a:prstGeom>
          <a:ln>
            <a:solidFill>
              <a:srgbClr val="4a7ebb"/>
            </a:solidFill>
            <a:round/>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2" name="CustomShape 11"/>
          <p:cNvSpPr/>
          <p:nvPr/>
        </p:nvSpPr>
        <p:spPr>
          <a:xfrm>
            <a:off x="7422120" y="1025280"/>
            <a:ext cx="612360" cy="3628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a:t>
            </a:r>
            <a:endParaRPr b="0" lang="en-US" sz="1800" spc="-1" strike="noStrike">
              <a:latin typeface="Arial"/>
            </a:endParaRPr>
          </a:p>
        </p:txBody>
      </p:sp>
      <p:sp>
        <p:nvSpPr>
          <p:cNvPr id="73" name="CustomShape 12"/>
          <p:cNvSpPr/>
          <p:nvPr/>
        </p:nvSpPr>
        <p:spPr>
          <a:xfrm>
            <a:off x="7449840" y="3732120"/>
            <a:ext cx="322560" cy="3628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a:t>
            </a:r>
            <a:endParaRPr b="0" lang="en-US" sz="1800" spc="-1" strike="noStrike">
              <a:latin typeface="Arial"/>
            </a:endParaRPr>
          </a:p>
        </p:txBody>
      </p:sp>
      <p:sp>
        <p:nvSpPr>
          <p:cNvPr id="74" name="CustomShape 13"/>
          <p:cNvSpPr/>
          <p:nvPr/>
        </p:nvSpPr>
        <p:spPr>
          <a:xfrm rot="16200000">
            <a:off x="7482600" y="2458080"/>
            <a:ext cx="652320" cy="3625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cost</a:t>
            </a:r>
            <a:endParaRPr b="0" lang="en-US" sz="1800" spc="-1" strike="noStrike">
              <a:latin typeface="Arial"/>
            </a:endParaRPr>
          </a:p>
        </p:txBody>
      </p:sp>
      <p:sp>
        <p:nvSpPr>
          <p:cNvPr id="75" name="CustomShape 14"/>
          <p:cNvSpPr/>
          <p:nvPr/>
        </p:nvSpPr>
        <p:spPr>
          <a:xfrm rot="16200000">
            <a:off x="790560" y="2558520"/>
            <a:ext cx="1292400" cy="36252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execution</a:t>
            </a:r>
            <a:endParaRPr b="0" lang="en-US" sz="1800" spc="-1" strike="noStrike">
              <a:latin typeface="Arial"/>
            </a:endParaRPr>
          </a:p>
        </p:txBody>
      </p:sp>
      <p:sp>
        <p:nvSpPr>
          <p:cNvPr id="76" name="CustomShape 15"/>
          <p:cNvSpPr/>
          <p:nvPr/>
        </p:nvSpPr>
        <p:spPr>
          <a:xfrm>
            <a:off x="2737080" y="3732120"/>
            <a:ext cx="1529640" cy="210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800" spc="-1" strike="noStrike">
                <a:solidFill>
                  <a:srgbClr val="000000"/>
                </a:solidFill>
                <a:latin typeface="Calibri"/>
                <a:ea typeface="ＭＳ Ｐゴシック"/>
              </a:rPr>
              <a:t>Surefire – should run first  </a:t>
            </a:r>
            <a:endParaRPr b="0" lang="en-US" sz="800" spc="-1" strike="noStrike">
              <a:latin typeface="Arial"/>
            </a:endParaRPr>
          </a:p>
        </p:txBody>
      </p:sp>
      <p:sp>
        <p:nvSpPr>
          <p:cNvPr id="77" name="CustomShape 16"/>
          <p:cNvSpPr/>
          <p:nvPr/>
        </p:nvSpPr>
        <p:spPr>
          <a:xfrm>
            <a:off x="2872080" y="2786040"/>
            <a:ext cx="1628640" cy="210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700" spc="-1" strike="noStrike">
                <a:solidFill>
                  <a:srgbClr val="000000"/>
                </a:solidFill>
                <a:latin typeface="Calibri"/>
                <a:ea typeface="ＭＳ Ｐゴシック"/>
              </a:rPr>
              <a:t>Failsafe</a:t>
            </a:r>
            <a:r>
              <a:rPr b="0" lang="en-US" sz="800" spc="-1" strike="noStrike">
                <a:solidFill>
                  <a:srgbClr val="000000"/>
                </a:solidFill>
                <a:latin typeface="Calibri"/>
                <a:ea typeface="ＭＳ Ｐゴシック"/>
              </a:rPr>
              <a:t> – should run second  </a:t>
            </a:r>
            <a:endParaRPr b="0" lang="en-US" sz="800" spc="-1" strike="noStrike">
              <a:latin typeface="Arial"/>
            </a:endParaRPr>
          </a:p>
        </p:txBody>
      </p:sp>
      <p:sp>
        <p:nvSpPr>
          <p:cNvPr id="78" name="CustomShape 17"/>
          <p:cNvSpPr/>
          <p:nvPr/>
        </p:nvSpPr>
        <p:spPr>
          <a:xfrm>
            <a:off x="3660480" y="1712160"/>
            <a:ext cx="1197360" cy="1706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540" spc="-1" strike="noStrike">
                <a:solidFill>
                  <a:srgbClr val="000000"/>
                </a:solidFill>
                <a:latin typeface="Calibri"/>
                <a:ea typeface="ＭＳ Ｐゴシック"/>
              </a:rPr>
              <a:t>Fitness/cucumber/standalone</a:t>
            </a:r>
            <a:endParaRPr b="0" lang="en-US" sz="540" spc="-1" strike="noStrike">
              <a:latin typeface="Arial"/>
            </a:endParaRPr>
          </a:p>
        </p:txBody>
      </p:sp>
      <p:sp>
        <p:nvSpPr>
          <p:cNvPr id="79" name="CustomShape 18"/>
          <p:cNvSpPr/>
          <p:nvPr/>
        </p:nvSpPr>
        <p:spPr>
          <a:xfrm>
            <a:off x="3567240" y="2079360"/>
            <a:ext cx="820800" cy="1940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700" spc="-1" strike="noStrike">
                <a:solidFill>
                  <a:srgbClr val="000000"/>
                </a:solidFill>
                <a:latin typeface="Calibri"/>
                <a:ea typeface="ＭＳ Ｐゴシック"/>
              </a:rPr>
              <a:t>Cucumber-jvm</a:t>
            </a:r>
            <a:endParaRPr b="0" lang="en-US" sz="700" spc="-1" strike="noStrike">
              <a:latin typeface="Arial"/>
            </a:endParaRPr>
          </a:p>
        </p:txBody>
      </p:sp>
      <p:sp>
        <p:nvSpPr>
          <p:cNvPr id="80" name="CustomShape 19"/>
          <p:cNvSpPr/>
          <p:nvPr/>
        </p:nvSpPr>
        <p:spPr>
          <a:xfrm>
            <a:off x="5744880" y="1989000"/>
            <a:ext cx="727200" cy="2017800"/>
          </a:xfrm>
          <a:prstGeom prst="rightBrace">
            <a:avLst>
              <a:gd name="adj1" fmla="val 8333"/>
              <a:gd name="adj2" fmla="val 50000"/>
            </a:avLst>
          </a:prstGeom>
          <a:noFill/>
          <a:ln>
            <a:roun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81" name="CustomShape 20"/>
          <p:cNvSpPr/>
          <p:nvPr/>
        </p:nvSpPr>
        <p:spPr>
          <a:xfrm>
            <a:off x="6568560" y="2910960"/>
            <a:ext cx="1426320" cy="27108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000000"/>
                </a:solidFill>
                <a:latin typeface="Calibri"/>
                <a:ea typeface="ＭＳ Ｐゴシック"/>
              </a:rPr>
              <a:t>Part of the CI</a:t>
            </a:r>
            <a:endParaRPr b="0" lang="en-US" sz="1200" spc="-1" strike="noStrike">
              <a:latin typeface="Arial"/>
            </a:endParaRPr>
          </a:p>
        </p:txBody>
      </p:sp>
      <p:graphicFrame>
        <p:nvGraphicFramePr>
          <p:cNvPr id="82" name="Table 21"/>
          <p:cNvGraphicFramePr/>
          <p:nvPr/>
        </p:nvGraphicFramePr>
        <p:xfrm>
          <a:off x="1621080" y="4393440"/>
          <a:ext cx="5530320" cy="2190600"/>
        </p:xfrm>
        <a:graphic>
          <a:graphicData uri="http://schemas.openxmlformats.org/drawingml/2006/table">
            <a:tbl>
              <a:tblPr/>
              <a:tblGrid>
                <a:gridCol w="1434960"/>
                <a:gridCol w="3472200"/>
                <a:gridCol w="623520"/>
              </a:tblGrid>
              <a:tr h="455400">
                <a:tc>
                  <a:txBody>
                    <a:bodyPr/>
                    <a:p>
                      <a:pPr>
                        <a:lnSpc>
                          <a:spcPct val="100000"/>
                        </a:lnSpc>
                      </a:pPr>
                      <a:r>
                        <a:rPr b="1" lang="en-US" sz="1200" spc="-1" strike="noStrike">
                          <a:solidFill>
                            <a:srgbClr val="ffffff"/>
                          </a:solidFill>
                          <a:latin typeface="Calibri"/>
                        </a:rPr>
                        <a:t>Maven Plugin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Default naming convention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Style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639360">
                <a:tc>
                  <a:txBody>
                    <a:bodyPr/>
                    <a:p>
                      <a:pPr>
                        <a:lnSpc>
                          <a:spcPct val="100000"/>
                        </a:lnSpc>
                      </a:pPr>
                      <a:r>
                        <a:rPr b="0" lang="en-US" sz="1200" spc="-1" strike="noStrike">
                          <a:solidFill>
                            <a:srgbClr val="000000"/>
                          </a:solidFill>
                          <a:latin typeface="Calibri"/>
                        </a:rPr>
                        <a:t>Surefire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"**/Test*.java, "**/*Test.java”"**/*Tests.java, "**/*TestCase.java”</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TDD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456840">
                <a:tc>
                  <a:txBody>
                    <a:bodyPr/>
                    <a:p>
                      <a:pPr>
                        <a:lnSpc>
                          <a:spcPct val="100000"/>
                        </a:lnSpc>
                      </a:pPr>
                      <a:r>
                        <a:rPr b="0" lang="en-US" sz="1200" spc="-1" strike="noStrike">
                          <a:solidFill>
                            <a:srgbClr val="000000"/>
                          </a:solidFill>
                          <a:latin typeface="Calibri"/>
                        </a:rPr>
                        <a:t>Failsafe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t>
                      </a:r>
                      <a:r>
                        <a:rPr b="0" lang="en-US" sz="1200" spc="-1" strike="noStrike">
                          <a:solidFill>
                            <a:srgbClr val="000000"/>
                          </a:solidFill>
                          <a:latin typeface="Calibri"/>
                        </a:rPr>
                        <a:t>IT*.java”, “*IT.java”, “ITCase.java”</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TDD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639360">
                <a:tc>
                  <a:txBody>
                    <a:bodyPr/>
                    <a:p>
                      <a:pPr>
                        <a:lnSpc>
                          <a:spcPct val="100000"/>
                        </a:lnSpc>
                      </a:pPr>
                      <a:r>
                        <a:rPr b="0" lang="en-US" sz="1200" spc="-1" strike="noStrike">
                          <a:solidFill>
                            <a:srgbClr val="000000"/>
                          </a:solidFill>
                          <a:latin typeface="Calibri"/>
                        </a:rPr>
                        <a:t>Cucumber-jvm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*.feature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BDD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sp>
        <p:nvSpPr>
          <p:cNvPr id="83" name="CustomShape 22"/>
          <p:cNvSpPr/>
          <p:nvPr/>
        </p:nvSpPr>
        <p:spPr>
          <a:xfrm>
            <a:off x="4662360" y="3732120"/>
            <a:ext cx="1253880" cy="2253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900" spc="-1" strike="noStrike">
                <a:solidFill>
                  <a:srgbClr val="000000"/>
                </a:solidFill>
                <a:latin typeface="Calibri"/>
                <a:ea typeface="ＭＳ Ｐゴシック"/>
              </a:rPr>
              <a:t>Arrange-Act-Assert</a:t>
            </a:r>
            <a:endParaRPr b="0" lang="en-US" sz="900" spc="-1" strike="noStrike">
              <a:latin typeface="Arial"/>
            </a:endParaRPr>
          </a:p>
        </p:txBody>
      </p:sp>
      <p:sp>
        <p:nvSpPr>
          <p:cNvPr id="84" name="CustomShape 23"/>
          <p:cNvSpPr/>
          <p:nvPr/>
        </p:nvSpPr>
        <p:spPr>
          <a:xfrm>
            <a:off x="4497480" y="2786040"/>
            <a:ext cx="1078560" cy="210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800" spc="-1" strike="noStrike">
                <a:solidFill>
                  <a:srgbClr val="000000"/>
                </a:solidFill>
                <a:latin typeface="Calibri"/>
                <a:ea typeface="ＭＳ Ｐゴシック"/>
              </a:rPr>
              <a:t>Given-When-Then</a:t>
            </a:r>
            <a:endParaRPr b="0" lang="en-US" sz="800" spc="-1" strike="noStrike">
              <a:latin typeface="Arial"/>
            </a:endParaRPr>
          </a:p>
        </p:txBody>
      </p:sp>
      <p:sp>
        <p:nvSpPr>
          <p:cNvPr id="85" name="CustomShape 24"/>
          <p:cNvSpPr/>
          <p:nvPr/>
        </p:nvSpPr>
        <p:spPr>
          <a:xfrm>
            <a:off x="4923360" y="3462840"/>
            <a:ext cx="987120" cy="2253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900" spc="-1" strike="noStrike">
                <a:solidFill>
                  <a:srgbClr val="000000"/>
                </a:solidFill>
                <a:latin typeface="Calibri"/>
                <a:ea typeface="ＭＳ Ｐゴシック"/>
              </a:rPr>
              <a:t>Small Isolated</a:t>
            </a:r>
            <a:endParaRPr b="0" lang="en-US" sz="9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CustomShape 1"/>
          <p:cNvSpPr/>
          <p:nvPr/>
        </p:nvSpPr>
        <p:spPr>
          <a:xfrm>
            <a:off x="548640" y="202320"/>
            <a:ext cx="6405120" cy="345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Arial"/>
                <a:ea typeface="DejaVu Sans"/>
              </a:rPr>
              <a:t>Using SonarJava to capture Coverage for java based projects</a:t>
            </a:r>
            <a:endParaRPr b="0" lang="en-US" sz="1800" spc="-1" strike="noStrike">
              <a:latin typeface="Arial"/>
            </a:endParaRPr>
          </a:p>
        </p:txBody>
      </p:sp>
      <p:sp>
        <p:nvSpPr>
          <p:cNvPr id="87" name="CustomShape 2"/>
          <p:cNvSpPr/>
          <p:nvPr/>
        </p:nvSpPr>
        <p:spPr>
          <a:xfrm>
            <a:off x="2651760" y="4019040"/>
            <a:ext cx="1370520" cy="46044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Surefire</a:t>
            </a:r>
            <a:endParaRPr b="0" lang="en-US" sz="1800" spc="-1" strike="noStrike">
              <a:latin typeface="Arial"/>
            </a:endParaRPr>
          </a:p>
        </p:txBody>
      </p:sp>
      <p:sp>
        <p:nvSpPr>
          <p:cNvPr id="88" name="CustomShape 3"/>
          <p:cNvSpPr/>
          <p:nvPr/>
        </p:nvSpPr>
        <p:spPr>
          <a:xfrm>
            <a:off x="731520" y="4019040"/>
            <a:ext cx="1370520" cy="46044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Failsafe</a:t>
            </a:r>
            <a:endParaRPr b="0" lang="en-US" sz="1800" spc="-1" strike="noStrike">
              <a:latin typeface="Arial"/>
            </a:endParaRPr>
          </a:p>
        </p:txBody>
      </p:sp>
      <p:sp>
        <p:nvSpPr>
          <p:cNvPr id="89" name="CustomShape 4"/>
          <p:cNvSpPr/>
          <p:nvPr/>
        </p:nvSpPr>
        <p:spPr>
          <a:xfrm>
            <a:off x="1645920" y="3188520"/>
            <a:ext cx="1370520" cy="46044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Jacoco</a:t>
            </a:r>
            <a:endParaRPr b="0" lang="en-US" sz="1800" spc="-1" strike="noStrike">
              <a:latin typeface="Arial"/>
            </a:endParaRPr>
          </a:p>
        </p:txBody>
      </p:sp>
      <p:sp>
        <p:nvSpPr>
          <p:cNvPr id="90" name="CustomShape 5"/>
          <p:cNvSpPr/>
          <p:nvPr/>
        </p:nvSpPr>
        <p:spPr>
          <a:xfrm>
            <a:off x="1645920" y="2377440"/>
            <a:ext cx="1370520" cy="46044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SonarQube</a:t>
            </a:r>
            <a:endParaRPr b="0" lang="en-US" sz="1800" spc="-1" strike="noStrike">
              <a:latin typeface="Arial"/>
            </a:endParaRPr>
          </a:p>
        </p:txBody>
      </p:sp>
      <p:sp>
        <p:nvSpPr>
          <p:cNvPr id="91" name="CustomShape 6"/>
          <p:cNvSpPr/>
          <p:nvPr/>
        </p:nvSpPr>
        <p:spPr>
          <a:xfrm>
            <a:off x="1737360" y="3742200"/>
            <a:ext cx="181800" cy="183600"/>
          </a:xfrm>
          <a:custGeom>
            <a:avLst/>
            <a:gdLst/>
            <a:ahLst/>
            <a:rect l="l" t="t" r="r" b="b"/>
            <a:pathLst>
              <a:path w="510" h="515">
                <a:moveTo>
                  <a:pt x="127" y="514"/>
                </a:moveTo>
                <a:lnTo>
                  <a:pt x="127" y="128"/>
                </a:lnTo>
                <a:lnTo>
                  <a:pt x="0" y="128"/>
                </a:lnTo>
                <a:lnTo>
                  <a:pt x="254" y="0"/>
                </a:lnTo>
                <a:lnTo>
                  <a:pt x="509" y="128"/>
                </a:lnTo>
                <a:lnTo>
                  <a:pt x="381" y="128"/>
                </a:lnTo>
                <a:lnTo>
                  <a:pt x="381" y="514"/>
                </a:lnTo>
                <a:lnTo>
                  <a:pt x="127" y="514"/>
                </a:lnTo>
              </a:path>
            </a:pathLst>
          </a:custGeom>
          <a:solidFill>
            <a:srgbClr val="729fcf"/>
          </a:solidFill>
          <a:ln>
            <a:solidFill>
              <a:srgbClr val="3465a4"/>
            </a:solidFill>
          </a:ln>
        </p:spPr>
        <p:style>
          <a:lnRef idx="0"/>
          <a:fillRef idx="0"/>
          <a:effectRef idx="0"/>
          <a:fontRef idx="minor"/>
        </p:style>
      </p:sp>
      <p:sp>
        <p:nvSpPr>
          <p:cNvPr id="92" name="CustomShape 7"/>
          <p:cNvSpPr/>
          <p:nvPr/>
        </p:nvSpPr>
        <p:spPr>
          <a:xfrm>
            <a:off x="2743200" y="3742200"/>
            <a:ext cx="181800" cy="183600"/>
          </a:xfrm>
          <a:custGeom>
            <a:avLst/>
            <a:gdLst/>
            <a:ahLst/>
            <a:rect l="l" t="t" r="r" b="b"/>
            <a:pathLst>
              <a:path w="510" h="515">
                <a:moveTo>
                  <a:pt x="127" y="514"/>
                </a:moveTo>
                <a:lnTo>
                  <a:pt x="127" y="128"/>
                </a:lnTo>
                <a:lnTo>
                  <a:pt x="0" y="128"/>
                </a:lnTo>
                <a:lnTo>
                  <a:pt x="254" y="0"/>
                </a:lnTo>
                <a:lnTo>
                  <a:pt x="509" y="128"/>
                </a:lnTo>
                <a:lnTo>
                  <a:pt x="381" y="128"/>
                </a:lnTo>
                <a:lnTo>
                  <a:pt x="381" y="514"/>
                </a:lnTo>
                <a:lnTo>
                  <a:pt x="127" y="514"/>
                </a:lnTo>
              </a:path>
            </a:pathLst>
          </a:custGeom>
          <a:solidFill>
            <a:srgbClr val="729fcf"/>
          </a:solidFill>
          <a:ln>
            <a:solidFill>
              <a:srgbClr val="3465a4"/>
            </a:solidFill>
          </a:ln>
        </p:spPr>
        <p:style>
          <a:lnRef idx="0"/>
          <a:fillRef idx="0"/>
          <a:effectRef idx="0"/>
          <a:fontRef idx="minor"/>
        </p:style>
      </p:sp>
      <p:sp>
        <p:nvSpPr>
          <p:cNvPr id="93" name="CustomShape 8"/>
          <p:cNvSpPr/>
          <p:nvPr/>
        </p:nvSpPr>
        <p:spPr>
          <a:xfrm>
            <a:off x="2230560" y="2911680"/>
            <a:ext cx="181800" cy="183240"/>
          </a:xfrm>
          <a:custGeom>
            <a:avLst/>
            <a:gdLst/>
            <a:ahLst/>
            <a:rect l="l" t="t" r="r" b="b"/>
            <a:pathLst>
              <a:path w="510" h="514">
                <a:moveTo>
                  <a:pt x="127" y="513"/>
                </a:moveTo>
                <a:lnTo>
                  <a:pt x="127" y="128"/>
                </a:lnTo>
                <a:lnTo>
                  <a:pt x="0" y="128"/>
                </a:lnTo>
                <a:lnTo>
                  <a:pt x="254" y="0"/>
                </a:lnTo>
                <a:lnTo>
                  <a:pt x="509" y="128"/>
                </a:lnTo>
                <a:lnTo>
                  <a:pt x="381" y="128"/>
                </a:lnTo>
                <a:lnTo>
                  <a:pt x="381" y="513"/>
                </a:lnTo>
                <a:lnTo>
                  <a:pt x="127" y="513"/>
                </a:lnTo>
              </a:path>
            </a:pathLst>
          </a:custGeom>
          <a:solidFill>
            <a:srgbClr val="729fcf"/>
          </a:solidFill>
          <a:ln>
            <a:solidFill>
              <a:srgbClr val="3465a4"/>
            </a:solidFill>
          </a:ln>
        </p:spPr>
        <p:style>
          <a:lnRef idx="0"/>
          <a:fillRef idx="0"/>
          <a:effectRef idx="0"/>
          <a:fontRef idx="minor"/>
        </p:style>
      </p:sp>
      <p:sp>
        <p:nvSpPr>
          <p:cNvPr id="94" name="CustomShape 9"/>
          <p:cNvSpPr/>
          <p:nvPr/>
        </p:nvSpPr>
        <p:spPr>
          <a:xfrm>
            <a:off x="640080" y="773280"/>
            <a:ext cx="3125520" cy="23148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ea typeface="DejaVu Sans"/>
                <a:hlinkClick r:id="rId1"/>
              </a:rPr>
              <a:t>https://docs.sonarqube.org/display/PLUG/SonarJava</a:t>
            </a:r>
            <a:endParaRPr b="0" lang="en-US" sz="1000" spc="-1" strike="noStrike">
              <a:latin typeface="Arial"/>
            </a:endParaRPr>
          </a:p>
        </p:txBody>
      </p:sp>
      <p:pic>
        <p:nvPicPr>
          <p:cNvPr id="95" name="" descr=""/>
          <p:cNvPicPr/>
          <p:nvPr/>
        </p:nvPicPr>
        <p:blipFill>
          <a:blip r:embed="rId2"/>
          <a:stretch/>
        </p:blipFill>
        <p:spPr>
          <a:xfrm>
            <a:off x="572040" y="1097280"/>
            <a:ext cx="3633120" cy="608760"/>
          </a:xfrm>
          <a:prstGeom prst="rect">
            <a:avLst/>
          </a:prstGeom>
          <a:ln>
            <a:noFill/>
          </a:ln>
        </p:spPr>
      </p:pic>
      <p:sp>
        <p:nvSpPr>
          <p:cNvPr id="96" name="CustomShape 10"/>
          <p:cNvSpPr/>
          <p:nvPr/>
        </p:nvSpPr>
        <p:spPr>
          <a:xfrm>
            <a:off x="1645920" y="3188520"/>
            <a:ext cx="1370520" cy="46044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200" spc="-1" strike="noStrike">
                <a:solidFill>
                  <a:srgbClr val="000000"/>
                </a:solidFill>
                <a:latin typeface="Arial"/>
                <a:ea typeface="DejaVu Sans"/>
              </a:rPr>
              <a:t>Jacoco/Cobertura</a:t>
            </a:r>
            <a:endParaRPr b="0" lang="en-US" sz="1200" spc="-1" strike="noStrike">
              <a:latin typeface="Arial"/>
            </a:endParaRPr>
          </a:p>
        </p:txBody>
      </p:sp>
      <p:pic>
        <p:nvPicPr>
          <p:cNvPr id="97" name="" descr=""/>
          <p:cNvPicPr/>
          <p:nvPr/>
        </p:nvPicPr>
        <p:blipFill>
          <a:blip r:embed="rId3"/>
          <a:stretch/>
        </p:blipFill>
        <p:spPr>
          <a:xfrm>
            <a:off x="5576040" y="4389120"/>
            <a:ext cx="2195280" cy="2273040"/>
          </a:xfrm>
          <a:prstGeom prst="rect">
            <a:avLst/>
          </a:prstGeom>
          <a:ln>
            <a:noFill/>
          </a:ln>
        </p:spPr>
      </p:pic>
      <p:sp>
        <p:nvSpPr>
          <p:cNvPr id="98" name="CustomShape 11"/>
          <p:cNvSpPr/>
          <p:nvPr/>
        </p:nvSpPr>
        <p:spPr>
          <a:xfrm>
            <a:off x="2194560" y="2011680"/>
            <a:ext cx="181800" cy="181800"/>
          </a:xfrm>
          <a:custGeom>
            <a:avLst/>
            <a:gdLst/>
            <a:ahLst/>
            <a:rect l="l" t="t" r="r" b="b"/>
            <a:pathLst>
              <a:path w="510" h="510">
                <a:moveTo>
                  <a:pt x="127" y="509"/>
                </a:moveTo>
                <a:lnTo>
                  <a:pt x="127" y="127"/>
                </a:lnTo>
                <a:lnTo>
                  <a:pt x="0" y="127"/>
                </a:lnTo>
                <a:lnTo>
                  <a:pt x="254" y="0"/>
                </a:lnTo>
                <a:lnTo>
                  <a:pt x="509" y="127"/>
                </a:lnTo>
                <a:lnTo>
                  <a:pt x="381" y="127"/>
                </a:lnTo>
                <a:lnTo>
                  <a:pt x="381" y="509"/>
                </a:lnTo>
                <a:lnTo>
                  <a:pt x="127" y="509"/>
                </a:lnTo>
              </a:path>
            </a:pathLst>
          </a:custGeom>
          <a:solidFill>
            <a:srgbClr val="729fcf"/>
          </a:solidFill>
          <a:ln>
            <a:solidFill>
              <a:srgbClr val="3465a4"/>
            </a:solidFill>
          </a:ln>
        </p:spPr>
        <p:style>
          <a:lnRef idx="0"/>
          <a:fillRef idx="0"/>
          <a:effectRef idx="0"/>
          <a:fontRef idx="minor"/>
        </p:style>
      </p:sp>
      <p:graphicFrame>
        <p:nvGraphicFramePr>
          <p:cNvPr id="99" name="Table 12"/>
          <p:cNvGraphicFramePr/>
          <p:nvPr/>
        </p:nvGraphicFramePr>
        <p:xfrm>
          <a:off x="752400" y="4705200"/>
          <a:ext cx="4077360" cy="1402560"/>
        </p:xfrm>
        <a:graphic>
          <a:graphicData uri="http://schemas.openxmlformats.org/drawingml/2006/table">
            <a:tbl>
              <a:tblPr/>
              <a:tblGrid>
                <a:gridCol w="1359360"/>
                <a:gridCol w="1359360"/>
                <a:gridCol w="1359000"/>
              </a:tblGrid>
              <a:tr h="239760">
                <a:tc>
                  <a:txBody>
                    <a:bodyPr lIns="90000" rIns="90000"/>
                    <a:p>
                      <a:pPr>
                        <a:lnSpc>
                          <a:spcPct val="100000"/>
                        </a:lnSpc>
                      </a:pPr>
                      <a:r>
                        <a:rPr b="0" lang="en-US" sz="1050" spc="-1" strike="noStrike">
                          <a:latin typeface="Arial"/>
                        </a:rPr>
                        <a:t>Maven Plugin</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p>
                      <a:pPr>
                        <a:lnSpc>
                          <a:spcPct val="100000"/>
                        </a:lnSpc>
                      </a:pPr>
                      <a:r>
                        <a:rPr b="0" lang="en-US" sz="1050" spc="-1" strike="noStrike">
                          <a:latin typeface="Arial"/>
                        </a:rPr>
                        <a:t>Folder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p>
                      <a:pPr>
                        <a:lnSpc>
                          <a:spcPct val="100000"/>
                        </a:lnSpc>
                      </a:pPr>
                      <a:r>
                        <a:rPr b="0" lang="en-US" sz="1050" spc="-1" strike="noStrike">
                          <a:latin typeface="Arial"/>
                        </a:rPr>
                        <a:t>Files</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87720">
                <a:tc>
                  <a:txBody>
                    <a:bodyPr lIns="90000" rIns="90000"/>
                    <a:p>
                      <a:pPr>
                        <a:lnSpc>
                          <a:spcPct val="100000"/>
                        </a:lnSpc>
                      </a:pPr>
                      <a:r>
                        <a:rPr b="0" lang="en-US" sz="1050" spc="-1" strike="noStrike">
                          <a:latin typeface="Arial"/>
                        </a:rPr>
                        <a:t>Sonar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sonar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jacoco-merged.exec</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87720">
                <a:tc>
                  <a:txBody>
                    <a:bodyPr lIns="90000" rIns="90000"/>
                    <a:p>
                      <a:pPr>
                        <a:lnSpc>
                          <a:spcPct val="100000"/>
                        </a:lnSpc>
                      </a:pPr>
                      <a:r>
                        <a:rPr b="0" lang="en-US" sz="1050" spc="-1" strike="noStrike">
                          <a:latin typeface="Arial"/>
                        </a:rPr>
                        <a:t>Jacoco</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p>
                      <a:pPr>
                        <a:lnSpc>
                          <a:spcPct val="100000"/>
                        </a:lnSpc>
                      </a:pPr>
                      <a:r>
                        <a:rPr b="0" lang="en-US" sz="1050" spc="-1" strike="noStrike">
                          <a:latin typeface="Arial"/>
                        </a:rPr>
                        <a:t>Jacoco.exec/jacoco-it.exec</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87720">
                <a:tc>
                  <a:txBody>
                    <a:bodyPr lIns="90000" rIns="90000"/>
                    <a:p>
                      <a:pPr>
                        <a:lnSpc>
                          <a:spcPct val="100000"/>
                        </a:lnSpc>
                      </a:pPr>
                      <a:r>
                        <a:rPr b="0" lang="en-US" sz="1050" spc="-1" strike="noStrike">
                          <a:latin typeface="Arial"/>
                        </a:rPr>
                        <a:t>Surefire/Failsafe</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surefire-reports,</a:t>
                      </a:r>
                      <a:endParaRPr b="0" lang="en-US" sz="1050" spc="-1" strike="noStrike">
                        <a:latin typeface="Arial"/>
                      </a:endParaRPr>
                    </a:p>
                    <a:p>
                      <a:pPr>
                        <a:lnSpc>
                          <a:spcPct val="100000"/>
                        </a:lnSpc>
                      </a:pPr>
                      <a:r>
                        <a:rPr b="0" lang="en-US" sz="1050" spc="-1" strike="noStrike">
                          <a:latin typeface="Arial"/>
                        </a:rPr>
                        <a:t>failsafe-reports</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100" name="" descr=""/>
          <p:cNvPicPr/>
          <p:nvPr/>
        </p:nvPicPr>
        <p:blipFill>
          <a:blip r:embed="rId4"/>
          <a:stretch/>
        </p:blipFill>
        <p:spPr>
          <a:xfrm>
            <a:off x="5029200" y="2181600"/>
            <a:ext cx="3703680" cy="1932120"/>
          </a:xfrm>
          <a:prstGeom prst="rect">
            <a:avLst/>
          </a:prstGeom>
          <a:ln>
            <a:noFill/>
          </a:ln>
        </p:spPr>
      </p:pic>
      <p:sp>
        <p:nvSpPr>
          <p:cNvPr id="101" name="CustomShape 13"/>
          <p:cNvSpPr/>
          <p:nvPr/>
        </p:nvSpPr>
        <p:spPr>
          <a:xfrm>
            <a:off x="3566160" y="3291840"/>
            <a:ext cx="456120" cy="181800"/>
          </a:xfrm>
          <a:custGeom>
            <a:avLst/>
            <a:gdLst/>
            <a:ahLst/>
            <a:rect l="l" t="t" r="r" b="b"/>
            <a:pathLst>
              <a:path w="1272" h="510">
                <a:moveTo>
                  <a:pt x="0" y="127"/>
                </a:moveTo>
                <a:lnTo>
                  <a:pt x="953" y="127"/>
                </a:lnTo>
                <a:lnTo>
                  <a:pt x="953" y="0"/>
                </a:lnTo>
                <a:lnTo>
                  <a:pt x="1271" y="254"/>
                </a:lnTo>
                <a:lnTo>
                  <a:pt x="953" y="509"/>
                </a:lnTo>
                <a:lnTo>
                  <a:pt x="953" y="381"/>
                </a:lnTo>
                <a:lnTo>
                  <a:pt x="0" y="381"/>
                </a:lnTo>
                <a:lnTo>
                  <a:pt x="0" y="127"/>
                </a:lnTo>
              </a:path>
            </a:pathLst>
          </a:custGeom>
          <a:solidFill>
            <a:srgbClr val="729fcf"/>
          </a:solidFill>
          <a:ln>
            <a:solidFill>
              <a:srgbClr val="3465a4"/>
            </a:solidFill>
          </a:ln>
        </p:spPr>
        <p:style>
          <a:lnRef idx="0"/>
          <a:fillRef idx="0"/>
          <a:effectRef idx="0"/>
          <a:fontRef idx="minor"/>
        </p:style>
      </p:sp>
      <p:sp>
        <p:nvSpPr>
          <p:cNvPr id="102" name="CustomShape 14"/>
          <p:cNvSpPr/>
          <p:nvPr/>
        </p:nvSpPr>
        <p:spPr>
          <a:xfrm>
            <a:off x="4084920" y="773280"/>
            <a:ext cx="3503520" cy="23148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ea typeface="DejaVu Sans"/>
                <a:hlinkClick r:id="rId5"/>
              </a:rPr>
              <a:t>https://www.eclemma.org/jacoco/trunk/doc/check-mojo.html</a:t>
            </a:r>
            <a:endParaRPr b="0" lang="en-US" sz="10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CustomShape 1"/>
          <p:cNvSpPr/>
          <p:nvPr/>
        </p:nvSpPr>
        <p:spPr>
          <a:xfrm>
            <a:off x="640080" y="274320"/>
            <a:ext cx="6348960" cy="345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Arial"/>
                <a:ea typeface="DejaVu Sans"/>
              </a:rPr>
              <a:t>How well do I write my test cases? Mutation to the rescue … </a:t>
            </a:r>
            <a:endParaRPr b="0" lang="en-US" sz="1800" spc="-1" strike="noStrike">
              <a:latin typeface="Arial"/>
            </a:endParaRPr>
          </a:p>
        </p:txBody>
      </p:sp>
      <p:pic>
        <p:nvPicPr>
          <p:cNvPr id="104" name="" descr=""/>
          <p:cNvPicPr/>
          <p:nvPr/>
        </p:nvPicPr>
        <p:blipFill>
          <a:blip r:embed="rId1"/>
          <a:stretch/>
        </p:blipFill>
        <p:spPr>
          <a:xfrm>
            <a:off x="548640" y="690120"/>
            <a:ext cx="7399440" cy="1503360"/>
          </a:xfrm>
          <a:prstGeom prst="rect">
            <a:avLst/>
          </a:prstGeom>
          <a:ln>
            <a:noFill/>
          </a:ln>
        </p:spPr>
      </p:pic>
      <p:pic>
        <p:nvPicPr>
          <p:cNvPr id="105" name="" descr=""/>
          <p:cNvPicPr/>
          <p:nvPr/>
        </p:nvPicPr>
        <p:blipFill>
          <a:blip r:embed="rId2"/>
          <a:stretch/>
        </p:blipFill>
        <p:spPr>
          <a:xfrm>
            <a:off x="6126480" y="2265480"/>
            <a:ext cx="2141640" cy="1208160"/>
          </a:xfrm>
          <a:prstGeom prst="rect">
            <a:avLst/>
          </a:prstGeom>
          <a:ln>
            <a:noFill/>
          </a:ln>
        </p:spPr>
      </p:pic>
      <p:pic>
        <p:nvPicPr>
          <p:cNvPr id="106" name="" descr=""/>
          <p:cNvPicPr/>
          <p:nvPr/>
        </p:nvPicPr>
        <p:blipFill>
          <a:blip r:embed="rId3"/>
          <a:stretch/>
        </p:blipFill>
        <p:spPr>
          <a:xfrm>
            <a:off x="6290640" y="4663440"/>
            <a:ext cx="1846440" cy="1122480"/>
          </a:xfrm>
          <a:prstGeom prst="rect">
            <a:avLst/>
          </a:prstGeom>
          <a:ln>
            <a:noFill/>
          </a:ln>
        </p:spPr>
      </p:pic>
      <p:pic>
        <p:nvPicPr>
          <p:cNvPr id="107" name="" descr=""/>
          <p:cNvPicPr/>
          <p:nvPr/>
        </p:nvPicPr>
        <p:blipFill>
          <a:blip r:embed="rId4"/>
          <a:stretch/>
        </p:blipFill>
        <p:spPr>
          <a:xfrm>
            <a:off x="914400" y="2168280"/>
            <a:ext cx="5028120" cy="4020840"/>
          </a:xfrm>
          <a:prstGeom prst="rect">
            <a:avLst/>
          </a:prstGeom>
          <a:ln>
            <a:noFill/>
          </a:ln>
        </p:spPr>
      </p:pic>
      <p:sp>
        <p:nvSpPr>
          <p:cNvPr id="108" name="CustomShape 2"/>
          <p:cNvSpPr/>
          <p:nvPr/>
        </p:nvSpPr>
        <p:spPr>
          <a:xfrm>
            <a:off x="6949440" y="3749040"/>
            <a:ext cx="364680" cy="730440"/>
          </a:xfrm>
          <a:custGeom>
            <a:avLst/>
            <a:gdLst/>
            <a:ahLst/>
            <a:rect l="l" t="t" r="r" b="b"/>
            <a:pathLst>
              <a:path w="1018" h="2034">
                <a:moveTo>
                  <a:pt x="254" y="0"/>
                </a:moveTo>
                <a:lnTo>
                  <a:pt x="254" y="1524"/>
                </a:lnTo>
                <a:lnTo>
                  <a:pt x="0" y="1524"/>
                </a:lnTo>
                <a:lnTo>
                  <a:pt x="508" y="2033"/>
                </a:lnTo>
                <a:lnTo>
                  <a:pt x="1017" y="1524"/>
                </a:lnTo>
                <a:lnTo>
                  <a:pt x="762" y="1524"/>
                </a:lnTo>
                <a:lnTo>
                  <a:pt x="762" y="0"/>
                </a:lnTo>
                <a:lnTo>
                  <a:pt x="254" y="0"/>
                </a:lnTo>
              </a:path>
            </a:pathLst>
          </a:custGeom>
          <a:solidFill>
            <a:srgbClr val="729fcf"/>
          </a:solidFill>
          <a:ln>
            <a:solidFill>
              <a:srgbClr val="3465a4"/>
            </a:solidFill>
          </a:ln>
        </p:spPr>
        <p:style>
          <a:lnRef idx="0"/>
          <a:fillRef idx="0"/>
          <a:effectRef idx="0"/>
          <a:fontRef idx="minor"/>
        </p:style>
      </p:sp>
      <p:sp>
        <p:nvSpPr>
          <p:cNvPr id="109" name="CustomShape 3"/>
          <p:cNvSpPr/>
          <p:nvPr/>
        </p:nvSpPr>
        <p:spPr>
          <a:xfrm>
            <a:off x="7413480" y="3931920"/>
            <a:ext cx="807480" cy="60120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000000"/>
                </a:solidFill>
                <a:latin typeface="Arial"/>
                <a:ea typeface="DejaVu Sans"/>
              </a:rPr>
              <a:t>Adding</a:t>
            </a:r>
            <a:endParaRPr b="0" lang="en-US" sz="1200" spc="-1" strike="noStrike">
              <a:latin typeface="Arial"/>
            </a:endParaRPr>
          </a:p>
          <a:p>
            <a:pPr>
              <a:lnSpc>
                <a:spcPct val="100000"/>
              </a:lnSpc>
            </a:pPr>
            <a:r>
              <a:rPr b="0" lang="en-US" sz="1200" spc="-1" strike="noStrike">
                <a:solidFill>
                  <a:srgbClr val="000000"/>
                </a:solidFill>
                <a:latin typeface="Arial"/>
                <a:ea typeface="DejaVu Sans"/>
              </a:rPr>
              <a:t>Faults(as</a:t>
            </a:r>
            <a:endParaRPr b="0" lang="en-US" sz="1200" spc="-1" strike="noStrike">
              <a:latin typeface="Arial"/>
            </a:endParaRPr>
          </a:p>
          <a:p>
            <a:pPr>
              <a:lnSpc>
                <a:spcPct val="100000"/>
              </a:lnSpc>
            </a:pPr>
            <a:r>
              <a:rPr b="0" lang="en-US" sz="1200" spc="-1" strike="noStrike">
                <a:solidFill>
                  <a:srgbClr val="000000"/>
                </a:solidFill>
                <a:latin typeface="Arial"/>
                <a:ea typeface="DejaVu Sans"/>
              </a:rPr>
              <a:t>Mutates)</a:t>
            </a:r>
            <a:endParaRPr b="0" lang="en-US" sz="12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5813</TotalTime>
  <Application>LibreOffice/6.0.7.3$Linux_X86_64 LibreOffice_project/00m0$Build-3</Application>
  <Words>512</Words>
  <Paragraphs>47</Paragraphs>
  <Company>Home</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2019-04-09T19:32:48Z</dcterms:created>
  <dc:creator>Gabriel Popovici</dc:creator>
  <dc:description/>
  <dc:language>en-US</dc:language>
  <cp:lastModifiedBy/>
  <dcterms:modified xsi:type="dcterms:W3CDTF">2019-05-08T12:36:05Z</dcterms:modified>
  <cp:revision>55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Company">
    <vt:lpwstr>Home</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7</vt:i4>
  </property>
  <property fmtid="{D5CDD505-2E9C-101B-9397-08002B2CF9AE}" pid="9" name="PresentationFormat">
    <vt:lpwstr>On-screen Show (4:3)</vt:lpwstr>
  </property>
  <property fmtid="{D5CDD505-2E9C-101B-9397-08002B2CF9AE}" pid="10" name="ScaleCrop">
    <vt:bool>0</vt:bool>
  </property>
  <property fmtid="{D5CDD505-2E9C-101B-9397-08002B2CF9AE}" pid="11" name="ShareDoc">
    <vt:bool>0</vt:bool>
  </property>
  <property fmtid="{D5CDD505-2E9C-101B-9397-08002B2CF9AE}" pid="12" name="Slides">
    <vt:i4>7</vt:i4>
  </property>
</Properties>
</file>